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  <p:sldMasterId id="2147483652" r:id="rId4"/>
  </p:sldMasterIdLst>
  <p:notesMasterIdLst>
    <p:notesMasterId r:id="rId14"/>
  </p:notes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uAbHXsvTv/7znp/zOJpCJbxAJ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94FE1-760D-419C-93BB-324CF78C5803}" v="21" dt="2024-06-24T13:34:40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Glen" userId="S::gsmith392@gatech.edu::cc9c8f95-6d24-4182-8f9f-7e0abe93018a" providerId="AD" clId="Web-{1F594FE1-760D-419C-93BB-324CF78C5803}"/>
    <pc:docChg chg="delSld modSld">
      <pc:chgData name="Smith, Glen" userId="S::gsmith392@gatech.edu::cc9c8f95-6d24-4182-8f9f-7e0abe93018a" providerId="AD" clId="Web-{1F594FE1-760D-419C-93BB-324CF78C5803}" dt="2024-06-24T13:34:40.851" v="18"/>
      <pc:docMkLst>
        <pc:docMk/>
      </pc:docMkLst>
      <pc:sldChg chg="modSp">
        <pc:chgData name="Smith, Glen" userId="S::gsmith392@gatech.edu::cc9c8f95-6d24-4182-8f9f-7e0abe93018a" providerId="AD" clId="Web-{1F594FE1-760D-419C-93BB-324CF78C5803}" dt="2024-06-24T13:34:21.209" v="12" actId="20577"/>
        <pc:sldMkLst>
          <pc:docMk/>
          <pc:sldMk cId="0" sldId="256"/>
        </pc:sldMkLst>
        <pc:spChg chg="mod">
          <ac:chgData name="Smith, Glen" userId="S::gsmith392@gatech.edu::cc9c8f95-6d24-4182-8f9f-7e0abe93018a" providerId="AD" clId="Web-{1F594FE1-760D-419C-93BB-324CF78C5803}" dt="2024-06-24T13:34:21.209" v="12" actId="20577"/>
          <ac:spMkLst>
            <pc:docMk/>
            <pc:sldMk cId="0" sldId="256"/>
            <ac:spMk id="93" creationId="{00000000-0000-0000-0000-000000000000}"/>
          </ac:spMkLst>
        </pc:spChg>
        <pc:spChg chg="mod">
          <ac:chgData name="Smith, Glen" userId="S::gsmith392@gatech.edu::cc9c8f95-6d24-4182-8f9f-7e0abe93018a" providerId="AD" clId="Web-{1F594FE1-760D-419C-93BB-324CF78C5803}" dt="2024-06-24T13:34:16.225" v="1" actId="20577"/>
          <ac:spMkLst>
            <pc:docMk/>
            <pc:sldMk cId="0" sldId="256"/>
            <ac:spMk id="94" creationId="{00000000-0000-0000-0000-000000000000}"/>
          </ac:spMkLst>
        </pc:spChg>
      </pc:sldChg>
      <pc:sldChg chg="del">
        <pc:chgData name="Smith, Glen" userId="S::gsmith392@gatech.edu::cc9c8f95-6d24-4182-8f9f-7e0abe93018a" providerId="AD" clId="Web-{1F594FE1-760D-419C-93BB-324CF78C5803}" dt="2024-06-24T13:34:40.851" v="18"/>
        <pc:sldMkLst>
          <pc:docMk/>
          <pc:sldMk cId="0" sldId="257"/>
        </pc:sldMkLst>
      </pc:sldChg>
      <pc:sldChg chg="del">
        <pc:chgData name="Smith, Glen" userId="S::gsmith392@gatech.edu::cc9c8f95-6d24-4182-8f9f-7e0abe93018a" providerId="AD" clId="Web-{1F594FE1-760D-419C-93BB-324CF78C5803}" dt="2024-06-24T13:34:40.851" v="17"/>
        <pc:sldMkLst>
          <pc:docMk/>
          <pc:sldMk cId="0" sldId="258"/>
        </pc:sldMkLst>
      </pc:sldChg>
      <pc:sldChg chg="del">
        <pc:chgData name="Smith, Glen" userId="S::gsmith392@gatech.edu::cc9c8f95-6d24-4182-8f9f-7e0abe93018a" providerId="AD" clId="Web-{1F594FE1-760D-419C-93BB-324CF78C5803}" dt="2024-06-24T13:34:40.851" v="16"/>
        <pc:sldMkLst>
          <pc:docMk/>
          <pc:sldMk cId="0" sldId="259"/>
        </pc:sldMkLst>
      </pc:sldChg>
      <pc:sldChg chg="del">
        <pc:chgData name="Smith, Glen" userId="S::gsmith392@gatech.edu::cc9c8f95-6d24-4182-8f9f-7e0abe93018a" providerId="AD" clId="Web-{1F594FE1-760D-419C-93BB-324CF78C5803}" dt="2024-06-24T13:34:40.851" v="15"/>
        <pc:sldMkLst>
          <pc:docMk/>
          <pc:sldMk cId="0" sldId="260"/>
        </pc:sldMkLst>
      </pc:sldChg>
      <pc:sldChg chg="del">
        <pc:chgData name="Smith, Glen" userId="S::gsmith392@gatech.edu::cc9c8f95-6d24-4182-8f9f-7e0abe93018a" providerId="AD" clId="Web-{1F594FE1-760D-419C-93BB-324CF78C5803}" dt="2024-06-24T13:34:40.851" v="14"/>
        <pc:sldMkLst>
          <pc:docMk/>
          <pc:sldMk cId="0" sldId="261"/>
        </pc:sldMkLst>
      </pc:sldChg>
      <pc:sldChg chg="del">
        <pc:chgData name="Smith, Glen" userId="S::gsmith392@gatech.edu::cc9c8f95-6d24-4182-8f9f-7e0abe93018a" providerId="AD" clId="Web-{1F594FE1-760D-419C-93BB-324CF78C5803}" dt="2024-06-24T13:34:40.835" v="13"/>
        <pc:sldMkLst>
          <pc:docMk/>
          <pc:sldMk cId="0" sldId="262"/>
        </pc:sldMkLst>
      </pc:sldChg>
    </pc:docChg>
  </pc:docChgLst>
  <pc:docChgLst>
    <pc:chgData name="Smith, Glen" userId="cc9c8f95-6d24-4182-8f9f-7e0abe93018a" providerId="ADAL" clId="{19C9C405-B32A-46EF-94F8-706A139C5651}"/>
    <pc:docChg chg="sldOrd">
      <pc:chgData name="Smith, Glen" userId="cc9c8f95-6d24-4182-8f9f-7e0abe93018a" providerId="ADAL" clId="{19C9C405-B32A-46EF-94F8-706A139C5651}" dt="2024-06-24T15:13:13.852" v="0" actId="20578"/>
      <pc:docMkLst>
        <pc:docMk/>
      </pc:docMkLst>
      <pc:sldChg chg="ord">
        <pc:chgData name="Smith, Glen" userId="cc9c8f95-6d24-4182-8f9f-7e0abe93018a" providerId="ADAL" clId="{19C9C405-B32A-46EF-94F8-706A139C5651}" dt="2024-06-24T15:13:13.852" v="0" actId="20578"/>
        <pc:sldMkLst>
          <pc:docMk/>
          <pc:sldMk cId="0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Dice adventure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Reinforcement learning model (PPO)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representation and training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comparison?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HTN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representation</a:t>
            </a: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61" name="Google Shape;16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288aae3e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2c288aae3e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/>
              <a:t>Little over 1000 dimensional vector</a:t>
            </a:r>
          </a:p>
        </p:txBody>
      </p:sp>
      <p:sp>
        <p:nvSpPr>
          <p:cNvPr id="171" name="Google Shape;171;g2c288aae3e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/>
              <a:t>Reference David/Allesandro's presentations -&gt; structured decision making</a:t>
            </a:r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29d2ba98c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c29d2ba98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>
            <a:spLocks noGrp="1"/>
          </p:cNvSpPr>
          <p:nvPr>
            <p:ph type="pic" idx="2"/>
          </p:nvPr>
        </p:nvSpPr>
        <p:spPr>
          <a:xfrm>
            <a:off x="4614203" y="457201"/>
            <a:ext cx="7196798" cy="4983934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4"/>
          <p:cNvSpPr txBox="1">
            <a:spLocks noGrp="1"/>
          </p:cNvSpPr>
          <p:nvPr>
            <p:ph type="body" idx="1"/>
          </p:nvPr>
        </p:nvSpPr>
        <p:spPr>
          <a:xfrm>
            <a:off x="381001" y="2274850"/>
            <a:ext cx="3932767" cy="316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s">
  <p:cSld name="Char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25"/>
          <p:cNvSpPr>
            <a:spLocks noGrp="1"/>
          </p:cNvSpPr>
          <p:nvPr>
            <p:ph type="chart" idx="2"/>
          </p:nvPr>
        </p:nvSpPr>
        <p:spPr>
          <a:xfrm>
            <a:off x="381000" y="1435100"/>
            <a:ext cx="7510463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8116888" y="1435100"/>
            <a:ext cx="3694112" cy="341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Plain">
  <p:cSld name="Title - Pla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ull Photo">
  <p:cSld name="Title - Full Photo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" name="Google Shape;25;p18"/>
          <p:cNvPicPr preferRelativeResize="0"/>
          <p:nvPr/>
        </p:nvPicPr>
        <p:blipFill rotWithShape="1">
          <a:blip r:embed="rId2">
            <a:alphaModFix/>
          </a:blip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8"/>
          <p:cNvSpPr/>
          <p:nvPr/>
        </p:nvSpPr>
        <p:spPr>
          <a:xfrm>
            <a:off x="10595113" y="6142383"/>
            <a:ext cx="135172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8"/>
          <p:cNvSpPr/>
          <p:nvPr/>
        </p:nvSpPr>
        <p:spPr>
          <a:xfrm>
            <a:off x="10595113" y="6142383"/>
            <a:ext cx="135172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18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8702"/>
          <a:stretch/>
        </p:blipFill>
        <p:spPr>
          <a:xfrm>
            <a:off x="10743365" y="6502709"/>
            <a:ext cx="1055217" cy="35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6799" y="6011956"/>
            <a:ext cx="908802" cy="490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1"/>
          </p:nvPr>
        </p:nvSpPr>
        <p:spPr>
          <a:xfrm>
            <a:off x="379048" y="1215483"/>
            <a:ext cx="5615353" cy="422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2"/>
          </p:nvPr>
        </p:nvSpPr>
        <p:spPr>
          <a:xfrm>
            <a:off x="6197600" y="1215483"/>
            <a:ext cx="5613400" cy="422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2"/>
          </p:nvPr>
        </p:nvSpPr>
        <p:spPr>
          <a:xfrm>
            <a:off x="381001" y="2078658"/>
            <a:ext cx="5617633" cy="336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3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172200" y="2078658"/>
            <a:ext cx="5638800" cy="336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Galler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>
            <a:spLocks noGrp="1"/>
          </p:cNvSpPr>
          <p:nvPr>
            <p:ph type="pic" idx="2"/>
          </p:nvPr>
        </p:nvSpPr>
        <p:spPr>
          <a:xfrm>
            <a:off x="381000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1"/>
          <p:cNvSpPr>
            <a:spLocks noGrp="1"/>
          </p:cNvSpPr>
          <p:nvPr>
            <p:ph type="pic" idx="3"/>
          </p:nvPr>
        </p:nvSpPr>
        <p:spPr>
          <a:xfrm>
            <a:off x="3771394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1"/>
          <p:cNvSpPr>
            <a:spLocks noGrp="1"/>
          </p:cNvSpPr>
          <p:nvPr>
            <p:ph type="pic" idx="4"/>
          </p:nvPr>
        </p:nvSpPr>
        <p:spPr>
          <a:xfrm>
            <a:off x="7178140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>
            <a:spLocks noGrp="1"/>
          </p:cNvSpPr>
          <p:nvPr>
            <p:ph type="pic" idx="5"/>
          </p:nvPr>
        </p:nvSpPr>
        <p:spPr>
          <a:xfrm>
            <a:off x="381000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1"/>
          <p:cNvSpPr>
            <a:spLocks noGrp="1"/>
          </p:cNvSpPr>
          <p:nvPr>
            <p:ph type="pic" idx="6"/>
          </p:nvPr>
        </p:nvSpPr>
        <p:spPr>
          <a:xfrm>
            <a:off x="3771394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1"/>
          <p:cNvSpPr>
            <a:spLocks noGrp="1"/>
          </p:cNvSpPr>
          <p:nvPr>
            <p:ph type="pic" idx="7"/>
          </p:nvPr>
        </p:nvSpPr>
        <p:spPr>
          <a:xfrm>
            <a:off x="7178140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4642338" y="457201"/>
            <a:ext cx="7168663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2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/>
        </p:nvSpPr>
        <p:spPr>
          <a:xfrm>
            <a:off x="2447108" y="1680753"/>
            <a:ext cx="8682445" cy="276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6000"/>
              <a:buFont typeface="Roboto"/>
              <a:buNone/>
            </a:pPr>
            <a:endParaRPr sz="6000" b="1" i="0" u="none" strike="noStrike" cap="none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B3A36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3A3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/>
          <p:nvPr/>
        </p:nvSpPr>
        <p:spPr>
          <a:xfrm>
            <a:off x="10595113" y="6142383"/>
            <a:ext cx="135172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3" descr="A picture containing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b="8702"/>
          <a:stretch/>
        </p:blipFill>
        <p:spPr>
          <a:xfrm>
            <a:off x="10743365" y="6502709"/>
            <a:ext cx="1055217" cy="35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3" descr="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76799" y="6011956"/>
            <a:ext cx="908802" cy="49075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5"/>
          <p:cNvSpPr/>
          <p:nvPr/>
        </p:nvSpPr>
        <p:spPr>
          <a:xfrm>
            <a:off x="10595113" y="6142383"/>
            <a:ext cx="135172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5" descr="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76799" y="6011956"/>
            <a:ext cx="908802" cy="49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5" descr="A picture containing tex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b="8702"/>
          <a:stretch/>
        </p:blipFill>
        <p:spPr>
          <a:xfrm>
            <a:off x="10743365" y="6502709"/>
            <a:ext cx="1055217" cy="3552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3600"/>
            </a:pPr>
            <a:r>
              <a:rPr lang="en-US" sz="3600" dirty="0"/>
              <a:t>Human-Machine Teaming Hackathon Challenge – Agent Development</a:t>
            </a: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1"/>
          </p:nvPr>
        </p:nvSpPr>
        <p:spPr>
          <a:xfrm>
            <a:off x="2447100" y="3736527"/>
            <a:ext cx="8906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dirty="0"/>
              <a:t>Glen Smith | Georgia Institute of Technology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body" idx="1"/>
          </p:nvPr>
        </p:nvSpPr>
        <p:spPr>
          <a:xfrm>
            <a:off x="381000" y="1215474"/>
            <a:ext cx="5623500" cy="3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Python version of Dice Adventure to train agents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‘gymnasium’ environment interface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 train many kinds of models including offline and online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Agent Training Interface</a:t>
            </a:r>
            <a:endParaRPr/>
          </a:p>
        </p:txBody>
      </p:sp>
      <p:pic>
        <p:nvPicPr>
          <p:cNvPr id="146" name="Google Shape;1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436" y="1073900"/>
            <a:ext cx="4202243" cy="527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477161-376F-9DEE-B64B-C5BE7C8D10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383" y="4577879"/>
            <a:ext cx="3936296" cy="19503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557248-9746-FBD0-E7EA-F0E98CA91DF2}"/>
              </a:ext>
            </a:extLst>
          </p:cNvPr>
          <p:cNvSpPr/>
          <p:nvPr/>
        </p:nvSpPr>
        <p:spPr>
          <a:xfrm>
            <a:off x="5065838" y="5337829"/>
            <a:ext cx="1102178" cy="4354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9569631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We will open the submission portal on 5/1/24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Exact submission format will be communicated in advance</a:t>
            </a:r>
            <a:endParaRPr/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endParaRPr lang="en-US"/>
          </a:p>
          <a:p>
            <a:pPr marL="228600" indent="-228600">
              <a:buSzPts val="2400"/>
            </a:pPr>
            <a:r>
              <a:rPr lang="en-US"/>
              <a:t>We encourage submission of online and offline agents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None/>
            </a:pPr>
            <a:endParaRPr/>
          </a:p>
          <a:p>
            <a:pPr marL="228600" indent="-76200">
              <a:buSzPts val="2400"/>
              <a:buNone/>
            </a:pPr>
            <a:endParaRPr lang="en-US"/>
          </a:p>
        </p:txBody>
      </p:sp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Agent Submission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</a:pPr>
            <a:r>
              <a:rPr lang="en-US" sz="4800"/>
              <a:t>Example Models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PPO Model (Proximal Policy Optimization) - Offline</a:t>
            </a:r>
            <a:endParaRPr/>
          </a:p>
        </p:txBody>
      </p:sp>
      <p:sp>
        <p:nvSpPr>
          <p:cNvPr id="164" name="Google Shape;164;p11"/>
          <p:cNvSpPr txBox="1"/>
          <p:nvPr/>
        </p:nvSpPr>
        <p:spPr>
          <a:xfrm>
            <a:off x="7612380" y="4864894"/>
            <a:ext cx="413004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https://medium.com/@ngoodger_7766/proximal-policy-optimisation-in-pytorch-with-recurrent-models-edefb8a72180</a:t>
            </a:r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body" idx="1"/>
          </p:nvPr>
        </p:nvSpPr>
        <p:spPr>
          <a:xfrm>
            <a:off x="381001" y="1215485"/>
            <a:ext cx="7048500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 sz="2000"/>
              <a:t>State-of-the-art class of reinforcement learning models developed by OpenAI, creator of ChatGPT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 sz="2000"/>
              <a:t>Learns complex tasks with less hyperparameter tuning than similar models and achieves comparable performance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 sz="2000"/>
              <a:t>Great for high-dimensional environments (such as Dice adventure)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</p:txBody>
      </p:sp>
      <p:sp>
        <p:nvSpPr>
          <p:cNvPr id="167" name="Google Shape;167;p11"/>
          <p:cNvSpPr txBox="1"/>
          <p:nvPr/>
        </p:nvSpPr>
        <p:spPr>
          <a:xfrm>
            <a:off x="8782051" y="5049560"/>
            <a:ext cx="197358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https://openai.com/research/openai-baselines-ppo</a:t>
            </a:r>
            <a:endParaRPr/>
          </a:p>
        </p:txBody>
      </p:sp>
      <p:pic>
        <p:nvPicPr>
          <p:cNvPr id="3" name="Picture 2" descr="A video game graphics of a person standing on a grass field&#10;&#10;Description automatically generated">
            <a:extLst>
              <a:ext uri="{FF2B5EF4-FFF2-40B4-BE49-F238E27FC236}">
                <a16:creationId xmlns:a16="http://schemas.microsoft.com/office/drawing/2014/main" id="{7B03AD4A-9E1B-3F33-9E34-50FE31B3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72" y="1828581"/>
            <a:ext cx="4801256" cy="32008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FBC9D7CB-6815-7F0B-6FAE-60302063F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203" y="353961"/>
            <a:ext cx="9846442" cy="5472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>
            <a:spLocks noGrp="1"/>
          </p:cNvSpPr>
          <p:nvPr>
            <p:ph type="body" idx="1"/>
          </p:nvPr>
        </p:nvSpPr>
        <p:spPr>
          <a:xfrm>
            <a:off x="381000" y="1215475"/>
            <a:ext cx="5090100" cy="4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We’re exploring the use of online models that learn and adapt on the fly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indent="-190500">
              <a:spcBef>
                <a:spcPts val="0"/>
              </a:spcBef>
            </a:pPr>
            <a:r>
              <a:rPr lang="en-US"/>
              <a:t>Common, yet powerful model is hierarchical task network (HTN)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HTN and PPO model are our baselines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2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Hierarchical Task Network Model - Online</a:t>
            </a:r>
            <a:endParaRPr/>
          </a:p>
        </p:txBody>
      </p:sp>
      <p:pic>
        <p:nvPicPr>
          <p:cNvPr id="180" name="Google Shape;1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00" y="1364010"/>
            <a:ext cx="5886500" cy="39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>
            <a:spLocks noGrp="1"/>
          </p:cNvSpPr>
          <p:nvPr>
            <p:ph type="title"/>
          </p:nvPr>
        </p:nvSpPr>
        <p:spPr>
          <a:xfrm>
            <a:off x="67850" y="75474"/>
            <a:ext cx="114300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The Team</a:t>
            </a:r>
            <a:endParaRPr/>
          </a:p>
        </p:txBody>
      </p:sp>
      <p:pic>
        <p:nvPicPr>
          <p:cNvPr id="186" name="Google Shape;186;p2" descr="Image of Qiao Zha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625" y="797375"/>
            <a:ext cx="1639150" cy="17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" descr="Image of Christopher J. MacLell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675" y="4819488"/>
            <a:ext cx="1771700" cy="17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00" y="4815688"/>
            <a:ext cx="1695500" cy="17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3450" y="2846562"/>
            <a:ext cx="1771800" cy="1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2263" y="815050"/>
            <a:ext cx="1771700" cy="17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075" y="2846562"/>
            <a:ext cx="1771802" cy="177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86500" y="797450"/>
            <a:ext cx="1771700" cy="1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7075" y="2846563"/>
            <a:ext cx="1771700" cy="17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6900" y="2846563"/>
            <a:ext cx="1695599" cy="169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23350" y="2846563"/>
            <a:ext cx="1639149" cy="175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03475" y="835413"/>
            <a:ext cx="1695600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00912" y="853100"/>
            <a:ext cx="1695600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6725" y="2846563"/>
            <a:ext cx="1695601" cy="169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3788" y="797450"/>
            <a:ext cx="1644226" cy="177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 txBox="1"/>
          <p:nvPr/>
        </p:nvSpPr>
        <p:spPr>
          <a:xfrm>
            <a:off x="4292325" y="5155650"/>
            <a:ext cx="3270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"/>
          <p:cNvSpPr txBox="1">
            <a:spLocks noGrp="1"/>
          </p:cNvSpPr>
          <p:nvPr>
            <p:ph type="body" idx="1"/>
          </p:nvPr>
        </p:nvSpPr>
        <p:spPr>
          <a:xfrm>
            <a:off x="4292325" y="4899675"/>
            <a:ext cx="7015500" cy="18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1800"/>
              <a:t>Glen Smith, Qiao Zhang, Dr. Christopher MacLellan | </a:t>
            </a:r>
            <a:r>
              <a:rPr lang="en-US" sz="1800" b="1"/>
              <a:t>Georgia Tech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1800"/>
              <a:t>Adit Gupta | </a:t>
            </a:r>
            <a:r>
              <a:rPr lang="en-US" sz="1800" b="1"/>
              <a:t>Drexel University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1800"/>
              <a:t>Stacey Cho, Jack Dong, Jingyuan Fang, Varun Girdhar, Yutao Huang, Marie Leung, Ziyu Li,  Phoebe Wang, Kelly Zheng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1800"/>
              <a:t>Dr. </a:t>
            </a:r>
            <a:r>
              <a:rPr lang="en-US" sz="1800">
                <a:solidFill>
                  <a:schemeClr val="dk1"/>
                </a:solidFill>
              </a:rPr>
              <a:t>Erik Harpstead </a:t>
            </a:r>
            <a:r>
              <a:rPr lang="en-US" sz="1800"/>
              <a:t>| </a:t>
            </a:r>
            <a:r>
              <a:rPr lang="en-US" sz="1800" b="1"/>
              <a:t>Carnegie Mellon University</a:t>
            </a:r>
            <a:endParaRPr sz="1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9d2ba98c_1_15"/>
          <p:cNvSpPr txBox="1">
            <a:spLocks noGrp="1"/>
          </p:cNvSpPr>
          <p:nvPr>
            <p:ph type="title"/>
          </p:nvPr>
        </p:nvSpPr>
        <p:spPr>
          <a:xfrm>
            <a:off x="1642654" y="1948985"/>
            <a:ext cx="8906700" cy="2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</a:pPr>
            <a:r>
              <a:rPr lang="en-US" sz="4800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FB41CE18FAE4BBE661AC703290C38" ma:contentTypeVersion="14" ma:contentTypeDescription="Create a new document." ma:contentTypeScope="" ma:versionID="2e119571e92469bde31e492fa9232475">
  <xsd:schema xmlns:xsd="http://www.w3.org/2001/XMLSchema" xmlns:xs="http://www.w3.org/2001/XMLSchema" xmlns:p="http://schemas.microsoft.com/office/2006/metadata/properties" xmlns:ns2="5608d5f1-7b4d-418c-b3a8-ad2a53cc5e70" xmlns:ns3="c17284a0-2e66-49b0-90ae-da8d15d53e88" targetNamespace="http://schemas.microsoft.com/office/2006/metadata/properties" ma:root="true" ma:fieldsID="478e8d6fdf46c14cdb03527ea28b4e89" ns2:_="" ns3:_="">
    <xsd:import namespace="5608d5f1-7b4d-418c-b3a8-ad2a53cc5e70"/>
    <xsd:import namespace="c17284a0-2e66-49b0-90ae-da8d15d53e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8d5f1-7b4d-418c-b3a8-ad2a53cc5e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284a0-2e66-49b0-90ae-da8d15d53e8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067a12b-03a1-4e0b-8b81-84c87803d83f}" ma:internalName="TaxCatchAll" ma:showField="CatchAllData" ma:web="c17284a0-2e66-49b0-90ae-da8d15d53e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AB744D-B867-4A0C-B634-D3772792C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A826AF-98DC-443F-8E63-5F6AF3957D15}">
  <ds:schemaRefs>
    <ds:schemaRef ds:uri="5608d5f1-7b4d-418c-b3a8-ad2a53cc5e70"/>
    <ds:schemaRef ds:uri="c17284a0-2e66-49b0-90ae-da8d15d53e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Widescreen</PresentationFormat>
  <Paragraphs>51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</vt:lpstr>
      <vt:lpstr>Arial</vt:lpstr>
      <vt:lpstr>Calibri</vt:lpstr>
      <vt:lpstr>Title Page</vt:lpstr>
      <vt:lpstr>Content Page</vt:lpstr>
      <vt:lpstr>Human-Machine Teaming Hackathon Challenge – Agent Development</vt:lpstr>
      <vt:lpstr>Agent Training Interface</vt:lpstr>
      <vt:lpstr>Agent Submission</vt:lpstr>
      <vt:lpstr>Example Models</vt:lpstr>
      <vt:lpstr>PPO Model (Proximal Policy Optimization) - Offline</vt:lpstr>
      <vt:lpstr>PowerPoint Presentation</vt:lpstr>
      <vt:lpstr>Hierarchical Task Network Model - Online</vt:lpstr>
      <vt:lpstr>The 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Human-Machine Teaming Hackathon Challenge</dc:title>
  <dc:creator>Perez, Raul N</dc:creator>
  <cp:lastModifiedBy>Smith, Glen</cp:lastModifiedBy>
  <cp:revision>14</cp:revision>
  <dcterms:created xsi:type="dcterms:W3CDTF">2022-08-24T13:02:54Z</dcterms:created>
  <dcterms:modified xsi:type="dcterms:W3CDTF">2024-06-24T15:13:23Z</dcterms:modified>
</cp:coreProperties>
</file>